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18"/>
  </p:notesMasterIdLst>
  <p:handoutMasterIdLst>
    <p:handoutMasterId r:id="rId19"/>
  </p:handoutMasterIdLst>
  <p:sldIdLst>
    <p:sldId id="256" r:id="rId5"/>
    <p:sldId id="292" r:id="rId6"/>
    <p:sldId id="266" r:id="rId7"/>
    <p:sldId id="295" r:id="rId8"/>
    <p:sldId id="293" r:id="rId9"/>
    <p:sldId id="283" r:id="rId10"/>
    <p:sldId id="264" r:id="rId11"/>
    <p:sldId id="289" r:id="rId12"/>
    <p:sldId id="287" r:id="rId13"/>
    <p:sldId id="268" r:id="rId14"/>
    <p:sldId id="296" r:id="rId15"/>
    <p:sldId id="285" r:id="rId16"/>
    <p:sldId id="29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howGuides="1">
      <p:cViewPr varScale="1">
        <p:scale>
          <a:sx n="105" d="100"/>
          <a:sy n="105" d="100"/>
        </p:scale>
        <p:origin x="834" y="114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70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07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19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6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27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23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3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9580" y="4423702"/>
            <a:ext cx="11292839" cy="1550378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8BC27-38F1-47F3-EC35-7DD8B88A75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580" y="705104"/>
            <a:ext cx="11292840" cy="3643376"/>
          </a:xfrm>
          <a:custGeom>
            <a:avLst/>
            <a:gdLst>
              <a:gd name="connsiteX0" fmla="*/ 7593576 w 11292840"/>
              <a:gd name="connsiteY0" fmla="*/ 0 h 3643376"/>
              <a:gd name="connsiteX1" fmla="*/ 11292840 w 11292840"/>
              <a:gd name="connsiteY1" fmla="*/ 0 h 3643376"/>
              <a:gd name="connsiteX2" fmla="*/ 11292840 w 11292840"/>
              <a:gd name="connsiteY2" fmla="*/ 3643376 h 3643376"/>
              <a:gd name="connsiteX3" fmla="*/ 7593576 w 11292840"/>
              <a:gd name="connsiteY3" fmla="*/ 3643376 h 3643376"/>
              <a:gd name="connsiteX4" fmla="*/ 0 w 11292840"/>
              <a:gd name="connsiteY4" fmla="*/ 0 h 3643376"/>
              <a:gd name="connsiteX5" fmla="*/ 7489667 w 11292840"/>
              <a:gd name="connsiteY5" fmla="*/ 0 h 3643376"/>
              <a:gd name="connsiteX6" fmla="*/ 7489667 w 11292840"/>
              <a:gd name="connsiteY6" fmla="*/ 3643376 h 3643376"/>
              <a:gd name="connsiteX7" fmla="*/ 0 w 11292840"/>
              <a:gd name="connsiteY7" fmla="*/ 3643376 h 364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2840" h="3643376">
                <a:moveTo>
                  <a:pt x="7593576" y="0"/>
                </a:moveTo>
                <a:lnTo>
                  <a:pt x="11292840" y="0"/>
                </a:lnTo>
                <a:lnTo>
                  <a:pt x="11292840" y="3643376"/>
                </a:lnTo>
                <a:lnTo>
                  <a:pt x="7593576" y="3643376"/>
                </a:lnTo>
                <a:close/>
                <a:moveTo>
                  <a:pt x="0" y="0"/>
                </a:moveTo>
                <a:lnTo>
                  <a:pt x="7489667" y="0"/>
                </a:lnTo>
                <a:lnTo>
                  <a:pt x="7489667" y="3643376"/>
                </a:lnTo>
                <a:lnTo>
                  <a:pt x="0" y="3643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1286219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E840D-FAED-31D9-AF31-112670D0F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761684"/>
            <a:ext cx="5171440" cy="5662230"/>
          </a:xfrm>
          <a:custGeom>
            <a:avLst/>
            <a:gdLst>
              <a:gd name="connsiteX0" fmla="*/ 0 w 5171440"/>
              <a:gd name="connsiteY0" fmla="*/ 5056400 h 5662230"/>
              <a:gd name="connsiteX1" fmla="*/ 3685975 w 5171440"/>
              <a:gd name="connsiteY1" fmla="*/ 5056400 h 5662230"/>
              <a:gd name="connsiteX2" fmla="*/ 3685975 w 5171440"/>
              <a:gd name="connsiteY2" fmla="*/ 5662230 h 5662230"/>
              <a:gd name="connsiteX3" fmla="*/ 0 w 5171440"/>
              <a:gd name="connsiteY3" fmla="*/ 5662230 h 5662230"/>
              <a:gd name="connsiteX4" fmla="*/ 3789884 w 5171440"/>
              <a:gd name="connsiteY4" fmla="*/ 0 h 5662230"/>
              <a:gd name="connsiteX5" fmla="*/ 5171440 w 5171440"/>
              <a:gd name="connsiteY5" fmla="*/ 0 h 5662230"/>
              <a:gd name="connsiteX6" fmla="*/ 5171440 w 5171440"/>
              <a:gd name="connsiteY6" fmla="*/ 5662230 h 5662230"/>
              <a:gd name="connsiteX7" fmla="*/ 3789884 w 5171440"/>
              <a:gd name="connsiteY7" fmla="*/ 5662230 h 5662230"/>
              <a:gd name="connsiteX8" fmla="*/ 3789884 w 5171440"/>
              <a:gd name="connsiteY8" fmla="*/ 5056400 h 5662230"/>
              <a:gd name="connsiteX9" fmla="*/ 5168980 w 5171440"/>
              <a:gd name="connsiteY9" fmla="*/ 5056400 h 5662230"/>
              <a:gd name="connsiteX10" fmla="*/ 5168980 w 5171440"/>
              <a:gd name="connsiteY10" fmla="*/ 4956108 h 5662230"/>
              <a:gd name="connsiteX11" fmla="*/ 3789884 w 5171440"/>
              <a:gd name="connsiteY11" fmla="*/ 4956108 h 5662230"/>
              <a:gd name="connsiteX12" fmla="*/ 0 w 5171440"/>
              <a:gd name="connsiteY12" fmla="*/ 0 h 5662230"/>
              <a:gd name="connsiteX13" fmla="*/ 3685975 w 5171440"/>
              <a:gd name="connsiteY13" fmla="*/ 0 h 5662230"/>
              <a:gd name="connsiteX14" fmla="*/ 3685975 w 5171440"/>
              <a:gd name="connsiteY14" fmla="*/ 4956108 h 5662230"/>
              <a:gd name="connsiteX15" fmla="*/ 0 w 5171440"/>
              <a:gd name="connsiteY15" fmla="*/ 4956108 h 5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1440" h="5662230">
                <a:moveTo>
                  <a:pt x="0" y="5056400"/>
                </a:moveTo>
                <a:lnTo>
                  <a:pt x="3685975" y="5056400"/>
                </a:lnTo>
                <a:lnTo>
                  <a:pt x="3685975" y="5662230"/>
                </a:lnTo>
                <a:lnTo>
                  <a:pt x="0" y="5662230"/>
                </a:lnTo>
                <a:close/>
                <a:moveTo>
                  <a:pt x="3789884" y="0"/>
                </a:moveTo>
                <a:lnTo>
                  <a:pt x="5171440" y="0"/>
                </a:lnTo>
                <a:lnTo>
                  <a:pt x="5171440" y="5662230"/>
                </a:lnTo>
                <a:lnTo>
                  <a:pt x="3789884" y="5662230"/>
                </a:lnTo>
                <a:lnTo>
                  <a:pt x="3789884" y="5056400"/>
                </a:lnTo>
                <a:lnTo>
                  <a:pt x="5168980" y="5056400"/>
                </a:lnTo>
                <a:lnTo>
                  <a:pt x="5168980" y="4956108"/>
                </a:lnTo>
                <a:lnTo>
                  <a:pt x="3789884" y="4956108"/>
                </a:lnTo>
                <a:close/>
                <a:moveTo>
                  <a:pt x="0" y="0"/>
                </a:moveTo>
                <a:lnTo>
                  <a:pt x="3685975" y="0"/>
                </a:lnTo>
                <a:lnTo>
                  <a:pt x="3685975" y="4956108"/>
                </a:lnTo>
                <a:lnTo>
                  <a:pt x="0" y="49561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2983C-26B8-DE15-E309-D0E93B8C69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6160" y="2235200"/>
            <a:ext cx="5628639" cy="4188713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725444"/>
            <a:ext cx="11277600" cy="1044253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45360"/>
            <a:ext cx="3342640" cy="3992880"/>
          </a:xfrm>
        </p:spPr>
        <p:txBody>
          <a:bodyPr anchor="t"/>
          <a:lstStyle>
            <a:lvl1pPr marL="0" indent="0">
              <a:buNone/>
              <a:defRPr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236720" y="2236109"/>
            <a:ext cx="7498080" cy="4002131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90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918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318490"/>
            <a:ext cx="737108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E6EDC6B-B9AA-A4D9-A782-C38A0F84F63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993378" y="2318490"/>
            <a:ext cx="3731262" cy="3633047"/>
          </a:xfrm>
        </p:spPr>
        <p:txBody>
          <a:bodyPr anchor="t">
            <a:normAutofit/>
          </a:bodyPr>
          <a:lstStyle>
            <a:lvl1pPr marL="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264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05124"/>
            <a:ext cx="11272649" cy="1062716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7201" y="2234979"/>
            <a:ext cx="11272648" cy="396960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71548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644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1" y="666984"/>
            <a:ext cx="3672970" cy="2125911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A0AD703-0A43-5323-CCB2-832D424EF2D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151" y="2862479"/>
            <a:ext cx="3672970" cy="3491849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add text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7B629-9CBE-3ECF-2D88-F07AACD037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31970" y="666985"/>
            <a:ext cx="7497880" cy="5687344"/>
          </a:xfrm>
          <a:custGeom>
            <a:avLst/>
            <a:gdLst>
              <a:gd name="connsiteX0" fmla="*/ 3803282 w 7497880"/>
              <a:gd name="connsiteY0" fmla="*/ 0 h 5687344"/>
              <a:gd name="connsiteX1" fmla="*/ 7497880 w 7497880"/>
              <a:gd name="connsiteY1" fmla="*/ 0 h 5687344"/>
              <a:gd name="connsiteX2" fmla="*/ 7497880 w 7497880"/>
              <a:gd name="connsiteY2" fmla="*/ 4581885 h 5687344"/>
              <a:gd name="connsiteX3" fmla="*/ 3803282 w 7497880"/>
              <a:gd name="connsiteY3" fmla="*/ 4581885 h 5687344"/>
              <a:gd name="connsiteX4" fmla="*/ 0 w 7497880"/>
              <a:gd name="connsiteY4" fmla="*/ 0 h 5687344"/>
              <a:gd name="connsiteX5" fmla="*/ 3699373 w 7497880"/>
              <a:gd name="connsiteY5" fmla="*/ 0 h 5687344"/>
              <a:gd name="connsiteX6" fmla="*/ 3699373 w 7497880"/>
              <a:gd name="connsiteY6" fmla="*/ 4581885 h 5687344"/>
              <a:gd name="connsiteX7" fmla="*/ 2 w 7497880"/>
              <a:gd name="connsiteY7" fmla="*/ 4581885 h 5687344"/>
              <a:gd name="connsiteX8" fmla="*/ 2 w 7497880"/>
              <a:gd name="connsiteY8" fmla="*/ 4679200 h 5687344"/>
              <a:gd name="connsiteX9" fmla="*/ 3699373 w 7497880"/>
              <a:gd name="connsiteY9" fmla="*/ 4679200 h 5687344"/>
              <a:gd name="connsiteX10" fmla="*/ 3699373 w 7497880"/>
              <a:gd name="connsiteY10" fmla="*/ 5679350 h 5687344"/>
              <a:gd name="connsiteX11" fmla="*/ 3803282 w 7497880"/>
              <a:gd name="connsiteY11" fmla="*/ 5679350 h 5687344"/>
              <a:gd name="connsiteX12" fmla="*/ 3803282 w 7497880"/>
              <a:gd name="connsiteY12" fmla="*/ 4679200 h 5687344"/>
              <a:gd name="connsiteX13" fmla="*/ 7497880 w 7497880"/>
              <a:gd name="connsiteY13" fmla="*/ 4679200 h 5687344"/>
              <a:gd name="connsiteX14" fmla="*/ 7497880 w 7497880"/>
              <a:gd name="connsiteY14" fmla="*/ 5687344 h 5687344"/>
              <a:gd name="connsiteX15" fmla="*/ 0 w 7497880"/>
              <a:gd name="connsiteY15" fmla="*/ 5687344 h 568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97880" h="5687344">
                <a:moveTo>
                  <a:pt x="3803282" y="0"/>
                </a:moveTo>
                <a:lnTo>
                  <a:pt x="7497880" y="0"/>
                </a:lnTo>
                <a:lnTo>
                  <a:pt x="7497880" y="4581885"/>
                </a:lnTo>
                <a:lnTo>
                  <a:pt x="3803282" y="4581885"/>
                </a:lnTo>
                <a:close/>
                <a:moveTo>
                  <a:pt x="0" y="0"/>
                </a:moveTo>
                <a:lnTo>
                  <a:pt x="3699373" y="0"/>
                </a:lnTo>
                <a:lnTo>
                  <a:pt x="3699373" y="4581885"/>
                </a:lnTo>
                <a:lnTo>
                  <a:pt x="2" y="4581885"/>
                </a:lnTo>
                <a:lnTo>
                  <a:pt x="2" y="4679200"/>
                </a:lnTo>
                <a:lnTo>
                  <a:pt x="3699373" y="4679200"/>
                </a:lnTo>
                <a:lnTo>
                  <a:pt x="3699373" y="5679350"/>
                </a:lnTo>
                <a:lnTo>
                  <a:pt x="3803282" y="5679350"/>
                </a:lnTo>
                <a:lnTo>
                  <a:pt x="3803282" y="4679200"/>
                </a:lnTo>
                <a:lnTo>
                  <a:pt x="7497880" y="4679200"/>
                </a:lnTo>
                <a:lnTo>
                  <a:pt x="7497880" y="5687344"/>
                </a:lnTo>
                <a:lnTo>
                  <a:pt x="0" y="56873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DD7D93-4C4D-E385-9F8C-40536F0BDE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20XX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9FA72-244D-9DC3-C9B7-E7DAD50A01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5A4F6F-66FD-CDA5-7F8F-F5FD6382CF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67734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23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22" r:id="rId23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070901"/>
            <a:ext cx="11265407" cy="703035"/>
          </a:xfrm>
        </p:spPr>
        <p:txBody>
          <a:bodyPr/>
          <a:lstStyle/>
          <a:p>
            <a:r>
              <a:rPr lang="en-US" dirty="0"/>
              <a:t>ONLINE APPOINTMENT BOOKING (HEALTHCARE)</a:t>
            </a:r>
          </a:p>
        </p:txBody>
      </p:sp>
      <p:pic>
        <p:nvPicPr>
          <p:cNvPr id="10" name="Picture Placeholder 9" descr="A stethoscope on a clipboard">
            <a:extLst>
              <a:ext uri="{FF2B5EF4-FFF2-40B4-BE49-F238E27FC236}">
                <a16:creationId xmlns:a16="http://schemas.microsoft.com/office/drawing/2014/main" id="{CC4B82FA-2EA0-5319-6B9C-8D78349FCB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8164" b="28164"/>
          <a:stretch/>
        </p:blipFill>
        <p:spPr/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03F26BE6-8C6F-00FA-E245-06FCB797E1E0}"/>
              </a:ext>
            </a:extLst>
          </p:cNvPr>
          <p:cNvSpPr txBox="1">
            <a:spLocks/>
          </p:cNvSpPr>
          <p:nvPr/>
        </p:nvSpPr>
        <p:spPr>
          <a:xfrm>
            <a:off x="344424" y="2192565"/>
            <a:ext cx="11378182" cy="703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600" dirty="0"/>
              <a:t>Zohaib </a:t>
            </a:r>
            <a:r>
              <a:rPr lang="en-US" sz="1600" dirty="0" err="1"/>
              <a:t>waqar</a:t>
            </a:r>
            <a:endParaRPr lang="en-US" sz="1600" dirty="0"/>
          </a:p>
          <a:p>
            <a:pPr algn="r"/>
            <a:r>
              <a:rPr lang="en-US" sz="1600" dirty="0"/>
              <a:t>29 April 2025</a:t>
            </a:r>
          </a:p>
        </p:txBody>
      </p:sp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6A93E959-E68D-08C8-9C1E-5A318B3E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delivery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4C1675C6-9CE1-3D87-365F-B3DB1F59CE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17" name="Table Placeholder 3">
            <a:extLst>
              <a:ext uri="{FF2B5EF4-FFF2-40B4-BE49-F238E27FC236}">
                <a16:creationId xmlns:a16="http://schemas.microsoft.com/office/drawing/2014/main" id="{8A222178-BDA0-1F26-F788-4610ADCDC64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484645028"/>
              </p:ext>
            </p:extLst>
          </p:nvPr>
        </p:nvGraphicFramePr>
        <p:xfrm>
          <a:off x="4237038" y="2236788"/>
          <a:ext cx="7493924" cy="39696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73481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1966082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178088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1873481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5876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32C6-AEE4-A451-A3C8-7C2C8E2A5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tips and takeaways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443D9-BCAD-2F33-9DE7-54605EFCC2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D2219-E3DF-929F-48CC-5C470A21A177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</p:spTree>
    <p:extLst>
      <p:ext uri="{BB962C8B-B14F-4D97-AF65-F5344CB8AC3E}">
        <p14:creationId xmlns:p14="http://schemas.microsoft.com/office/powerpoint/2010/main" val="370479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D7F0B11-5AF3-1D12-4201-C1E09DF7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EF0D1DE7-CAB7-B879-750A-7167B6155FF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08368100"/>
              </p:ext>
            </p:extLst>
          </p:nvPr>
        </p:nvGraphicFramePr>
        <p:xfrm>
          <a:off x="457200" y="2235200"/>
          <a:ext cx="11301156" cy="396960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002874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647704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825289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825289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B045D6AF-532B-394C-0C6F-38B6628C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9B25D-9615-9332-C32E-4F458417E1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  <p:pic>
        <p:nvPicPr>
          <p:cNvPr id="23" name="Picture Placeholder 22" descr="A group of people giving each other a high five">
            <a:extLst>
              <a:ext uri="{FF2B5EF4-FFF2-40B4-BE49-F238E27FC236}">
                <a16:creationId xmlns:a16="http://schemas.microsoft.com/office/drawing/2014/main" id="{D92A2E6E-E7AB-92FB-0E6F-133483021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6095" r="6095"/>
          <a:stretch/>
        </p:blipFill>
        <p:spPr/>
      </p:pic>
    </p:spTree>
    <p:extLst>
      <p:ext uri="{BB962C8B-B14F-4D97-AF65-F5344CB8AC3E}">
        <p14:creationId xmlns:p14="http://schemas.microsoft.com/office/powerpoint/2010/main" val="277095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149961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Agenda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201" y="2139696"/>
            <a:ext cx="3657600" cy="423367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Problem Statement &amp; Scope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Business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Business Goals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Functional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Functional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Technical Design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Entity Relationship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Tools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 Techniques Demonstrated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Challenges and Solutions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pic>
        <p:nvPicPr>
          <p:cNvPr id="34" name="Picture Placeholder 21" descr="A close-up of a stethoscope">
            <a:extLst>
              <a:ext uri="{FF2B5EF4-FFF2-40B4-BE49-F238E27FC236}">
                <a16:creationId xmlns:a16="http://schemas.microsoft.com/office/drawing/2014/main" id="{63F55FD3-B051-BD22-347E-065B72C87E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8" r="148"/>
          <a:stretch/>
        </p:blipFill>
        <p:spPr/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68E91FE-1E96-9012-B0A7-9E9605A1D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Digital platform for patients to book, reschedule, and cancel healthcare appointments online</a:t>
            </a:r>
          </a:p>
        </p:txBody>
      </p:sp>
      <p:pic>
        <p:nvPicPr>
          <p:cNvPr id="19" name="Picture Placeholder 18" descr="A close-up of a person wearing scrubs">
            <a:extLst>
              <a:ext uri="{FF2B5EF4-FFF2-40B4-BE49-F238E27FC236}">
                <a16:creationId xmlns:a16="http://schemas.microsoft.com/office/drawing/2014/main" id="{B92D438B-6D57-86B9-0B77-0CC42EC18F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3" b="163"/>
          <a:stretch/>
        </p:blipFill>
        <p:spPr/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6CF7-69F4-F432-4747-28EF15528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Problem Statement &amp;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Problem:</a:t>
            </a:r>
            <a:r>
              <a:rPr lang="en-US" b="1" dirty="0"/>
              <a:t> </a:t>
            </a:r>
          </a:p>
          <a:p>
            <a:r>
              <a:rPr lang="en-US" dirty="0"/>
              <a:t>Manual appointment booking caused double bookings, scheduling errors, lack of reporting​.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Scope:</a:t>
            </a:r>
          </a:p>
          <a:p>
            <a:r>
              <a:rPr lang="en-US" b="1" dirty="0"/>
              <a:t>In-Scope:</a:t>
            </a:r>
            <a:r>
              <a:rPr lang="en-US" dirty="0"/>
              <a:t> Appointment scheduling, rescheduling, reminders, reporting​.</a:t>
            </a:r>
          </a:p>
          <a:p>
            <a:r>
              <a:rPr lang="en-US" b="1" dirty="0"/>
              <a:t>Out-of-Scope: </a:t>
            </a:r>
            <a:r>
              <a:rPr lang="en-US" dirty="0"/>
              <a:t>Billing automation, patient diagnosis tracking.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244AC564-6A07-A90A-B027-67CD2423BB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18A4-5020-A570-BAAC-71C22849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</a:t>
            </a:r>
            <a:br>
              <a:rPr lang="en-US" dirty="0"/>
            </a:br>
            <a:r>
              <a:rPr lang="en-US" dirty="0"/>
              <a:t>the audience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6EFD6230-A50E-3A63-7B72-59A8449CAEE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475E86-FFB0-87BC-084C-C728916152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903843E-1FAB-AFBB-BDC9-440FCC8CF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/>
              <a:t>Selecting visual aids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26664CC-F0B7-D2E1-A321-E97944F52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 anchor="t"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C69167C3-302B-24DE-9CF7-D85D5D5DD20A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interest. </a:t>
            </a:r>
          </a:p>
          <a:p>
            <a:r>
              <a:rPr lang="en-US" dirty="0"/>
              <a:t>Pitch variation</a:t>
            </a:r>
          </a:p>
          <a:p>
            <a:r>
              <a:rPr lang="en-US" dirty="0"/>
              <a:t>Tone inflection</a:t>
            </a:r>
          </a:p>
          <a:p>
            <a:r>
              <a:rPr lang="en-US" dirty="0"/>
              <a:t>Volume control</a:t>
            </a:r>
          </a:p>
          <a:p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C987B03-58AE-7E8A-A1C7-83569FBBC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Effective body language enhances your message, </a:t>
            </a:r>
            <a:br>
              <a:rPr lang="en-US" dirty="0"/>
            </a:br>
            <a:r>
              <a:rPr lang="en-US" dirty="0"/>
              <a:t>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BA544F6-BF8C-2C87-3906-146BEDB4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</p:spTree>
    <p:extLst>
      <p:ext uri="{BB962C8B-B14F-4D97-AF65-F5344CB8AC3E}">
        <p14:creationId xmlns:p14="http://schemas.microsoft.com/office/powerpoint/2010/main" val="2676905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D715DBBC-70C2-E94B-9B03-12910F0B5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Speaking impact</a:t>
            </a:r>
          </a:p>
        </p:txBody>
      </p:sp>
      <p:pic>
        <p:nvPicPr>
          <p:cNvPr id="21" name="Picture Placeholder 20" descr="Two people smiling while holding coffee">
            <a:extLst>
              <a:ext uri="{FF2B5EF4-FFF2-40B4-BE49-F238E27FC236}">
                <a16:creationId xmlns:a16="http://schemas.microsoft.com/office/drawing/2014/main" id="{75E7485A-FBCC-4222-2274-2B2A0804B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" r="38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3AEB1C4-FB60-9B8E-5A02-0BCD2B6E5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Your ability to communicate effectively will leave a lasting impact on your audience</a:t>
            </a:r>
          </a:p>
          <a:p>
            <a:r>
              <a:rPr lang="en-US"/>
              <a:t>Effectively communicating involves not only delivering a message but also resonating with the experiences, values, and emotions of those listening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4247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12</TotalTime>
  <Words>501</Words>
  <Application>Microsoft Office PowerPoint</Application>
  <PresentationFormat>Widescreen</PresentationFormat>
  <Paragraphs>136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Wingdings 2</vt:lpstr>
      <vt:lpstr>DividendVTI</vt:lpstr>
      <vt:lpstr>ONLINE APPOINTMENT BOOKING (HEALTHCARE)</vt:lpstr>
      <vt:lpstr>Agenda </vt:lpstr>
      <vt:lpstr>Digital platform for patients to book, reschedule, and cancel healthcare appointments online</vt:lpstr>
      <vt:lpstr>Problem Statement &amp; Scope</vt:lpstr>
      <vt:lpstr>Engaging  the audience</vt:lpstr>
      <vt:lpstr>Selecting visual aids</vt:lpstr>
      <vt:lpstr>Effective delivery techniques</vt:lpstr>
      <vt:lpstr>Navigating Q&amp;A sessions</vt:lpstr>
      <vt:lpstr>Speaking impact</vt:lpstr>
      <vt:lpstr>Dynamic delivery</vt:lpstr>
      <vt:lpstr>Final tips and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NetPC</dc:creator>
  <cp:lastModifiedBy>NetPC</cp:lastModifiedBy>
  <cp:revision>5</cp:revision>
  <dcterms:created xsi:type="dcterms:W3CDTF">2025-04-29T03:36:39Z</dcterms:created>
  <dcterms:modified xsi:type="dcterms:W3CDTF">2025-04-29T03:48:46Z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